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68" r:id="rId2"/>
    <p:sldId id="257" r:id="rId3"/>
    <p:sldId id="258" r:id="rId4"/>
    <p:sldId id="273" r:id="rId5"/>
    <p:sldId id="260" r:id="rId6"/>
    <p:sldId id="261" r:id="rId7"/>
    <p:sldId id="271" r:id="rId8"/>
    <p:sldId id="277" r:id="rId9"/>
    <p:sldId id="278" r:id="rId10"/>
    <p:sldId id="27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FBA4D0-9A1E-47E7-9A34-E417ED4BA8E8}" v="756" dt="2020-09-09T01:08:23.531"/>
    <p1510:client id="{218F8A51-32F2-B92C-C5FC-72636C6D1FC0}" v="234" vWet="235" dt="2020-09-09T01:08:15.465"/>
    <p1510:client id="{3DBD11AB-ADE5-7B17-A4E7-4605B2FC77F2}" v="31" dt="2020-09-08T23:31:46.682"/>
    <p1510:client id="{789E1A89-1A83-15C3-BA4F-1098D204B081}" v="336" dt="2020-09-09T01:04:03.412"/>
    <p1510:client id="{80D6BAA9-795D-ED7B-9BC3-A94ECE32DB80}" v="30" dt="2020-09-08T22:51:22.599"/>
    <p1510:client id="{94AE8ADF-649F-78D1-AC77-0F230D83331D}" v="80" dt="2020-09-08T23:00:03.391"/>
    <p1510:client id="{AA2CD224-D4AB-C61B-9D3D-2A8DBF3E339A}" v="146" dt="2020-09-09T00:12:21.479"/>
    <p1510:client id="{C4ACEEDF-4D8A-A28E-0518-F87746A1BC59}" v="40" dt="2020-09-08T23:00:50.634"/>
    <p1510:client id="{E9054A24-8E70-09E6-F8B7-8D3374AE4717}" v="1594" dt="2020-09-09T01:06:25.840"/>
    <p1510:client id="{F76F26C6-3F56-C6F1-CD1F-46D2D2955A83}" v="41" dt="2020-09-08T23:16:03.2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09-09T01:08:13.66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11509 9366 16383 0 0,'0'0'-16383'0'0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0-09-09T01:08:13.6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11495 9191 16383 0 0,'0'5'0'0'0,"0"5"0"0"0,0 6 0 0 0,0 4 0 0 0,-5 3 0 0 0,-1 3 0 0 0,1 0 0 0 0,0 1 0 0 0,-2 0 0 0 0,-1 0 0 0 0,1 0 0 0 0,2-1 0 0 0,2 0 0 0 0,-3-5 0 0 0,-1-1 0 0 0,2 1 0 0 0,0 0 0 0 0,2 2 0 0 0,-3 0 0 0 0,0 2 0 0 0,0 0 0 0 0,2 1 0 0 0,-4-4 0 0 0,1-2 0 0 0,0 0 0 0 0,3 2 0 0 0,1 1 0 0 0,-4-4 0 0 0,1 0 0 0 0,0 1 0 0 0,2 1 0 0 0,1 2 0 0 0,-3 1 0 0 0,-1 1 0 0 0,2 1 0 0 0,0 0 0 0 0,2 0 0 0 0,-3-4 0 0 0,0-2 0 0 0,0 0 0 0 0,1 2 0 0 0,2 0 0 0 0,-3 2 0 0 0,0 1 0 0 0,0 1 0 0 0,2-1 0 0 0,1 1 0 0 0,1 0 0 0 0,1 0 0 0 0,-4 0 0 0 0,0 0 0 0 0,-1 0 0 0 0,2 0 0 0 0,1 0 0 0 0,2 0 0 0 0,0 0 0 0 0,0-1 0 0 0,1 1 0 0 0,0 0 0 0 0,-4-5 0 0 0,-1-1 0 0 0,-1 1 0 0 0,2 0 0 0 0,1 2 0 0 0,1 0 0 0 0,1 2 0 0 0,1 1 0 0 0,-1-1 0 0 0,2 1 0 0 0,-1 0 0 0 0,0 0 0 0 0,0 0 0 0 0,-4 0 0 0 0,-2 0 0 0 0,1 0 0 0 0,0 0 0 0 0,2 0 0 0 0,1 0 0 0 0,-3-1 0 0 0,-2 1 0 0 0,2 0 0 0 0,1 0 0 0 0,1 0 0 0 0,-4-1 0 0 0,1 1 0 0 0,0 0 0 0 0,2 0 0 0 0,1 0 0 0 0,-4-5 0 0 0,1-1 0 0 0,0 0 0 0 0,2 2 0 0 0,1 0 0 0 0,-3 2 0 0 0,-1 1 0 0 0,1 0 0 0 0,2 1 0 0 0,1 0 0 0 0,1 0 0 0 0,1 0 0 0 0,-3 0 0 0 0,-2 0 0 0 0,1 0 0 0 0,1 0 0 0 0,1 0 0 0 0,1 0 0 0 0,-3-1 0 0 0,-2 1 0 0 0,2 0 0 0 0,1 0 0 0 0,1 0 0 0 0,1-1 0 0 0,-3 1 0 0 0,-2 0 0 0 0,2 0 0 0 0,1 0 0 0 0,1-1 0 0 0,1 1 0 0 0,1 0 0 0 0,1 0 0 0 0,0 0 0 0 0,-4 0 0 0 0,-2-1 0 0 0,1 1 0 0 0,1 0 0 0 0,1 0 0 0 0,1 0 0 0 0,1-1 0 0 0,0 1 0 0 0,1 0 0 0 0,0 0 0 0 0,1 0 0 0 0,-6-1 0 0 0,0 1 0 0 0,-1 0 0 0 0,2 0 0 0 0,1 0 0 0 0,1 0 0 0 0,1-1 0 0 0,0 1 0 0 0,1 0 0 0 0,1 0 0 0 0,-1 0 0 0 0,0-1 0 0 0,0 1 0 0 0,0 0 0 0 0,0 0 0 0 0,0 0 0 0 0,0-1 0 0 0,0 1 0 0 0,0 0 0 0 0,0 0 0 0 0,0 0 0 0 0,0 0 0 0 0,0-1 0 0 0,0 1 0 0 0,0 0 0 0 0,0 0 0 0 0,0 0 0 0 0,0-1 0 0 0,0 1 0 0 0,-4-4 0 0 0,-2-2 0 0 0,1 0 0 0 0,0 1 0 0 0,2 2 0 0 0,1 1 0 0 0,1 0 0 0 0,1 2 0 0 0,-1 0 0 0 0,2 0 0 0 0,-5-5 0 0 0,-2 0 0 0 0,1-1 0 0 0,0 1 0 0 0,2 2 0 0 0,1 1 0 0 0,1 1 0 0 0,1 0 0 0 0,4-3 0 0 0,7-7 0 0 0,5-4 0 0 0,4-6 0 0 0,4-2 0 0 0,1-3 0 0 0,2 0 0 0 0,0-1 0 0 0,0 0 0 0 0,0 0 0 0 0,-1 0 0 0 0,0 1 0 0 0,0-1 0 0 0,0 1 0 0 0,0 0 0 0 0,0 0 0 0 0,0 5 0 0 0,-1 0 0 0 0,1 1 0 0 0,0-1 0 0 0,0-2 0 0 0,0-1 0 0 0,-1-1 0 0 0,1-1 0 0 0,0 5 0 0 0,0 0 0 0 0,0 1 0 0 0,-1-2 0 0 0,1-1 0 0 0,0-1 0 0 0,0-1 0 0 0,0 3 0 0 0,4 2 0 0 0,2 0 0 0 0,-1-2 0 0 0,-1-1 0 0 0,-1-1 0 0 0,3 3 0 0 0,1 1 0 0 0,-1 0 0 0 0,3-2 0 0 0,-1 3 0 0 0,-1 1 0 0 0,3-2 0 0 0,-1-1 0 0 0,-2-2 0 0 0,3-1 0 0 0,-1 3 0 0 0,-2 1 0 0 0,2 0 0 0 0,0-2 0 0 0,-2 3 0 0 0,-2 1 0 0 0,2-2 0 0 0,1-1 0 0 0,-2-2 0 0 0,2 3 0 0 0,1 1 0 0 0,2-2 0 0 0,0 0 0 0 0,-2-2 0 0 0,1 3 0 0 0,0 0 0 0 0,2 0 0 0 0,-1-2 0 0 0,2-1 0 0 0,-2 3 0 0 0,3 1 0 0 0,-2-1 0 0 0,-3-2 0 0 0,2-1 0 0 0,3 3 0 0 0,-1 1 0 0 0,2-1 0 0 0,-2-2 0 0 0,1-1 0 0 0,-1-1 0 0 0,1 3 0 0 0,-2 1 0 0 0,1-1 0 0 0,4 0 0 0 0,-2-3 0 0 0,-4 0 0 0 0,2-1 0 0 0,2 4 0 0 0,-2 0 0 0 0,2 1 0 0 0,3-2 0 0 0,-2-1 0 0 0,-4-1 0 0 0,1-1 0 0 0,-3-1 0 0 0,3 0 0 0 0,2 0 0 0 0,-1 0 0 0 0,-3-1 0 0 0,2 1 0 0 0,1 0 0 0 0,0 0 0 0 0,1 0 0 0 0,-1 0 0 0 0,0 0 0 0 0,-1 0 0 0 0,0 0 0 0 0,4 0 0 0 0,-2 0 0 0 0,-4 0 0 0 0,2 0 0 0 0,2 0 0 0 0,-2 0 0 0 0,-2 0 0 0 0,1 0 0 0 0,-2 0 0 0 0,2 0 0 0 0,-1 0 0 0 0,2 0 0 0 0,-1 0 0 0 0,1 0 0 0 0,-1 0 0 0 0,-3 0 0 0 0,2 0 0 0 0,2 0 0 0 0,0 0 0 0 0,-2 0 0 0 0,1 0 0 0 0,-2 0 0 0 0,2 0 0 0 0,-1 0 0 0 0,-2 0 0 0 0,1 0 0 0 0,-1 0 0 0 0,3 0 0 0 0,-1 0 0 0 0,2 0 0 0 0,-2 0 0 0 0,3 0 0 0 0,-2 0 0 0 0,-3 0 0 0 0,2 0 0 0 0,3 0 0 0 0,-1 0 0 0 0,-3 0 0 0 0,2 4 0 0 0,-2 2 0 0 0,2 0 0 0 0,-1-2 0 0 0,-2-1 0 0 0,1-1 0 0 0,0-1 0 0 0,-3 0 0 0 0,2-1 0 0 0,0 0 0 0 0,2-1 0 0 0,0 6 0 0 0,-3 0 0 0 0,2 1 0 0 0,0-2 0 0 0,-3-1 0 0 0,3-1 0 0 0,-1-1 0 0 0,2 0 0 0 0,0-1 0 0 0,-3-1 0 0 0,2 6 0 0 0,0 0 0 0 0,-3 1 0 0 0,-2-2 0 0 0,-2-1 0 0 0,3-1 0 0 0,0-1 0 0 0,0-1 0 0 0,-2 0 0 0 0,2 5 0 0 0,2 0 0 0 0,-2 1 0 0 0,-2-2 0 0 0,-1-1 0 0 0,-1-1 0 0 0,-2-1 0 0 0,0-1 0 0 0,4 0 0 0 0,2 0 0 0 0,-1 4 0 0 0,-1 2 0 0 0,-1-1 0 0 0,-2 0 0 0 0,0-2 0 0 0,-1-1 0 0 0,0-1 0 0 0,0-1 0 0 0,-1 0 0 0 0,1 0 0 0 0,-1 0 0 0 0,1-1 0 0 0,0 6 0 0 0,0 0 0 0 0,-1 1 0 0 0,1-2 0 0 0,0-1 0 0 0,0-1 0 0 0,0-1 0 0 0,0 0 0 0 0,-1-1 0 0 0,1 0 0 0 0,0-1 0 0 0,0 1 0 0 0,0 0 0 0 0,-1 0 0 0 0,1 0 0 0 0,0 0 0 0 0,0 0 0 0 0,0 0 0 0 0,-1 0 0 0 0,1 0 0 0 0,0 0 0 0 0,0 0 0 0 0,0 0 0 0 0,0 0 0 0 0,-1 0 0 0 0,1 0 0 0 0,4 0 0 0 0,2 0 0 0 0,-1 0 0 0 0,0 0 0 0 0,2 0 0 0 0,1 0 0 0 0,-2 0 0 0 0,-1 0 0 0 0,-2 0 0 0 0,-2 0 0 0 0,0 0 0 0 0,-1 0 0 0 0,0 0 0 0 0,-1 0 0 0 0,1 0 0 0 0,-1 0 0 0 0,1 0 0 0 0,-1 0 0 0 0,1 0 0 0 0,4 0 0 0 0,2 0 0 0 0,-1 0 0 0 0,0 0 0 0 0,-2 4 0 0 0,-1 2 0 0 0,-2 0 0 0 0,1-2 0 0 0,-2-1 0 0 0,1-1 0 0 0,0-1 0 0 0,-1 0 0 0 0,1-1 0 0 0,0 0 0 0 0,-1-1 0 0 0,1 1 0 0 0,0 0 0 0 0,0 0 0 0 0,-1 0 0 0 0,1 0 0 0 0,0 0 0 0 0,0 0 0 0 0,0 0 0 0 0,0 0 0 0 0,-1 0 0 0 0,1 0 0 0 0,0-5 0 0 0,-5-5 0 0 0,-5-6 0 0 0,-2 0 0 0 0,-2-1 0 0 0,-4-3 0 0 0,-3-2 0 0 0,1-2 0 0 0,1-1 0 0 0,-1-1 0 0 0,-2 0 0 0 0,-2 0 0 0 0,4 4 0 0 0,0 2 0 0 0,0-1 0 0 0,-2 0 0 0 0,-1-2 0 0 0,-1-1 0 0 0,-1 0 0 0 0,-1-2 0 0 0,0 0 0 0 0,-1 0 0 0 0,6 5 0 0 0,0 1 0 0 0,1-1 0 0 0,-2 0 0 0 0,-1-2 0 0 0,-1-1 0 0 0,-1-1 0 0 0,-1 0 0 0 0,5-1 0 0 0,0 0 0 0 0,1 0 0 0 0,-2 0 0 0 0,-1 0 0 0 0,-1 0 0 0 0,-1 0 0 0 0,4 0 0 0 0,0 0 0 0 0,1 1 0 0 0,-2-1 0 0 0,-1 0 0 0 0,-1 0 0 0 0,3 5 0 0 0,1 1 0 0 0,0 0 0 0 0,-2-2 0 0 0,-1 0 0 0 0,-1-2 0 0 0,-1-1 0 0 0,-1 0 0 0 0,0-1 0 0 0,4 0 0 0 0,2 0 0 0 0,-1 0 0 0 0,-1 0 0 0 0,-1 0 0 0 0,-1 0 0 0 0,-1 0 0 0 0,0 0 0 0 0,-1 0 0 0 0,0 1 0 0 0,-1-1 0 0 0,1 0 0 0 0,4 0 0 0 0,2 0 0 0 0,-1 1 0 0 0,0-1 0 0 0,-2 0 0 0 0,-1 0 0 0 0,-1 0 0 0 0,-1 0 0 0 0,1 1 0 0 0,-2-1 0 0 0,1 0 0 0 0,4 0 0 0 0,2 0 0 0 0,-1 1 0 0 0,0-1 0 0 0,-2 0 0 0 0,-1 0 0 0 0,-1 0 0 0 0,-1 1 0 0 0,0-1 0 0 0,5 0 0 0 0,0 0 0 0 0,0-9 0 0 0,0-2 0 0 0,-2 0 0 0 0,-1 2 0 0 0,3 3 0 0 0,1 2 0 0 0,0 2 0 0 0,-2 2 0 0 0,-1 0 0 0 0,-1 0 0 0 0,-1 1 0 0 0,-1 0 0 0 0,0-1 0 0 0,0 1 0 0 0,0-1 0 0 0,4 0 0 0 0,1 1 0 0 0,1-1 0 0 0,-2 0 0 0 0,-1 0 0 0 0,-1 0 0 0 0,-1 1 0 0 0,0-1 0 0 0,-1 0 0 0 0,0 0 0 0 0,-1 0 0 0 0,6 0 0 0 0,0 1 0 0 0,1-1 0 0 0,-2 0 0 0 0,-1 0 0 0 0,-1 0 0 0 0,-1 1 0 0 0,0-1 0 0 0,-1 0 0 0 0,-1 0 0 0 0,1 0 0 0 0,0 1 0 0 0,0-1 0 0 0,0 0 0 0 0,0 0 0 0 0,-1 0 0 0 0,1 0 0 0 0,0 1 0 0 0,0-1 0 0 0,0 0 0 0 0,0 0 0 0 0,0 0 0 0 0,0 1 0 0 0,0-1 0 0 0,0 0 0 0 0,0 0 0 0 0,0 0 0 0 0,0 1 0 0 0,0-1 0 0 0,0 0 0 0 0,0 0 0 0 0,0 0 0 0 0,0 0 0 0 0,0 1 0 0 0,0-1 0 0 0,0 0 0 0 0,0 0 0 0 0,0 0 0 0 0,0 1 0 0 0,0-1 0 0 0,0 0 0 0 0,0 0 0 0 0,0 0 0 0 0,0 1 0 0 0,0-1 0 0 0,0 0 0 0 0,0 0 0 0 0,0 0 0 0 0,0 0 0 0 0,0 1 0 0 0,0-1 0 0 0,0 0 0 0 0,0 0 0 0 0,0 0 0 0 0,0 1 0 0 0,0-1 0 0 0,0 0 0 0 0,0 0 0 0 0,0 0 0 0 0,0 1 0 0 0,0-1 0 0 0,0 0 0 0 0,0 0 0 0 0,0 0 0 0 0,0 0 0 0 0,0 1 0 0 0,0-1 0 0 0,0 0 0 0 0,0 0 0 0 0,0 0 0 0 0,-4 1 0 0 0,-6-1 0 0 0,-6 4 0 0 0,-4 7 0 0 0,1 0 0 0 0,-1 4 0 0 0,-1 3 0 0 0,-1 3 0 0 0,-2-2 0 0 0,-1 1 0 0 0,0 0 0 0 0,-1 2 0 0 0,4-3 0 0 0,2 0 0 0 0,-1 1 0 0 0,0 1 0 0 0,-2 2 0 0 0,4-3 0 0 0,0 0 0 0 0,-1 0 0 0 0,-2 2 0 0 0,0 1 0 0 0,-2-3 0 0 0,-1-1 0 0 0,-1 1 0 0 0,0 2 0 0 0,0 1 0 0 0,0-3 0 0 0,0-1 0 0 0,0 1 0 0 0,0 2 0 0 0,0-3 0 0 0,0-1 0 0 0,0 2 0 0 0,1 1 0 0 0,-1-2 0 0 0,0-1 0 0 0,0 2 0 0 0,0 1 0 0 0,1-2 0 0 0,-1-1 0 0 0,0 2 0 0 0,0 1 0 0 0,0 2 0 0 0,0-3 0 0 0,1 0 0 0 0,-1 0 0 0 0,0 2 0 0 0,5-4 0 0 0,1 1 0 0 0,-1 1 0 0 0,0 1 0 0 0,-2 2 0 0 0,0-3 0 0 0,-2-1 0 0 0,-1 1 0 0 0,1 2 0 0 0,-1-3 0 0 0,0-1 0 0 0,0 2 0 0 0,-1 1 0 0 0,6-2 0 0 0,1-1 0 0 0,0 2 0 0 0,-2-3 0 0 0,0 0 0 0 0,-2 2 0 0 0,-1-3 0 0 0,0 1 0 0 0,-1 2 0 0 0,0 1 0 0 0,0-1 0 0 0,0-1 0 0 0,0 2 0 0 0,0 2 0 0 0,0-4 0 0 0,0 1 0 0 0,0 1 0 0 0,0 1 0 0 0,1 2 0 0 0,-1-3 0 0 0,0-1 0 0 0,0 2 0 0 0,0 0 0 0 0,1-2 0 0 0,-1 0 0 0 0,0 0 0 0 0,0 3 0 0 0,0 1 0 0 0,0 1 0 0 0,1-3 0 0 0,-1-1 0 0 0,0 0 0 0 0,0 2 0 0 0,0-3 0 0 0,1-1 0 0 0,-1 2 0 0 0,0 1 0 0 0,0 2 0 0 0,0-3 0 0 0,1-1 0 0 0,-1 1 0 0 0,0 2 0 0 0,0 1 0 0 0,0-3 0 0 0,0 0 0 0 0,1 0 0 0 0,-1 1 0 0 0,0 3 0 0 0,0 0 0 0 0,0-3 0 0 0,1-1 0 0 0,-1 0 0 0 0,0 2 0 0 0,0 1 0 0 0,0-3 0 0 0,1-1 0 0 0,-1 1 0 0 0,0 2 0 0 0,0 1 0 0 0,0 1 0 0 0,0 1 0 0 0,1-3 0 0 0,-1-2 0 0 0,0 1 0 0 0,0 1 0 0 0,0 1 0 0 0,1 1 0 0 0,-1-3 0 0 0,0-2 0 0 0,0 2 0 0 0,0 1 0 0 0,1 1 0 0 0,-1 1 0 0 0,0 1 0 0 0,0-4 0 0 0,0 0 0 0 0,0-1 0 0 0,1 2 0 0 0,-1 1 0 0 0,0 1 0 0 0,0 1 0 0 0,0 1 0 0 0,1-4 0 0 0,-1-2 0 0 0,0 1 0 0 0,0 0 0 0 0,0 2 0 0 0,1 2 0 0 0,-1 0 0 0 0,0 0 0 0 0,0 1 0 0 0,0 0 0 0 0,0 1 0 0 0,1-1 0 0 0,-1 0 0 0 0,0 0 0 0 0,0 0 0 0 0,0-4 0 0 0,1-2 0 0 0,-1 1 0 0 0,0 0 0 0 0,0 2 0 0 0,0 1 0 0 0,1 1 0 0 0,-1 0 0 0 0,0 1 0 0 0,0 1 0 0 0,0-1 0 0 0,0 0 0 0 0,1 0 0 0 0,-1 0 0 0 0,0 0 0 0 0,0-4 0 0 0,0-2 0 0 0,1 1 0 0 0,-1 0 0 0 0,0 2 0 0 0,0 1 0 0 0,0 1 0 0 0,1 1 0 0 0,-1 0 0 0 0,0 0 0 0 0,0 0 0 0 0,0 0 0 0 0,0 0 0 0 0,1 1 0 0 0,-1-1 0 0 0,0 0 0 0 0,0 0 0 0 0,0 0 0 0 0,1 0 0 0 0,-1 0 0 0 0,0 0 0 0 0,0 0 0 0 0,0 0 0 0 0,0 0 0 0 0,1 0 0 0 0,-1 0 0 0 0,0-5 0 0 0,0-1 0 0 0,0 1 0 0 0,1 0 0 0 0,-1 2 0 0 0,0 1 0 0 0,0 1 0 0 0,0 1 0 0 0,1 0 0 0 0,-1 0 0 0 0,0 0 0 0 0,0 0 0 0 0,0 1 0 0 0,0-1 0 0 0,1 0 0 0 0,-1 0 0 0 0,0 0 0 0 0,0 0 0 0 0,0 0 0 0 0,1 0 0 0 0,-1 0 0 0 0,0 0 0 0 0,0 0 0 0 0,0 0 0 0 0,1 0 0 0 0,-1 0 0 0 0,0 0 0 0 0,0 0 0 0 0,0 0 0 0 0,0 0 0 0 0,1 0 0 0 0,-1 0 0 0 0,0 0 0 0 0,0 0 0 0 0,0 0 0 0 0,1 0 0 0 0,-1 0 0 0 0,0 0 0 0 0,0 0 0 0 0,0 0 0 0 0,1 0 0 0 0,-1 0 0 0 0,0 0 0 0 0,0 0 0 0 0,0 0 0 0 0,0-5 0 0 0,1 0 0 0 0,-1-1 0 0 0,0 2 0 0 0,0 0 0 0 0,0 2 0 0 0,1 1 0 0 0,-1 1 0 0 0,0 0 0 0 0,0 0 0 0 0,0 0 0 0 0,1 1 0 0 0,-1-1 0 0 0,0 0 0 0 0,0 0 0 0 0,0 0 0 0 0,0 0 0 0 0,1 0 0 0 0,-1 0 0 0 0,0 0 0 0 0,0 0 0 0 0,0 0 0 0 0,1 0 0 0 0,-1 0 0 0 0,0 0 0 0 0,0 0 0 0 0,0 0 0 0 0,1 0 0 0 0,-1 0 0 0 0,0 0 0 0 0,0 0 0 0 0,0 0 0 0 0,0 0 0 0 0,1 0 0 0 0,-1 0 0 0 0,0 0 0 0 0,0 0 0 0 0,0 0 0 0 0,1 0 0 0 0,-1 0 0 0 0,0 0 0 0 0,0 0 0 0 0,0 0 0 0 0,1 0 0 0 0,-1 0 0 0 0,0 0 0 0 0,0 0 0 0 0,0 0 0 0 0,0 0 0 0 0,1 0 0 0 0,-1 0 0 0 0,0 0 0 0 0,0 0 0 0 0,0 0 0 0 0,1 0 0 0 0,-1 0 0 0 0,0 0 0 0 0,0 0 0 0 0,0 0 0 0 0,1 0 0 0 0,-1 0 0 0 0,0 0 0 0 0,0 0 0 0 0,0 0 0 0 0,5 4 0 0 0,1 2 0 0 0,0 0 0 0 0,-2-2 0 0 0,0-1 0 0 0,2 4 0 0 0,1 0 0 0 0,-1-1 0 0 0,-1-2 0 0 0,3 4 0 0 0,-1-1 0 0 0,4 4 0 0 0,0 0 0 0 0,2 2 0 0 0,0-1 0 0 0,1 1 0 0 0,-2 0 0 0 0,-2 1 0 0 0,-3 3 0 0 0,1 2 0 0 0,0-1 0 0 0,3 1 0 0 0,-1-4 0 0 0,-1 1 0 0 0,-3 1 0 0 0,-2-1 0 0 0,2 0 0 0 0,1-2 0 0 0,3 0 0 0 0,1-1 0 0 0,1 1 0 0 0,1-2 0 0 0,1 1 0 0 0,-2-1 0 0 0,2 2 0 0 0,-1-2 0 0 0,1 2 0 0 0,-1 2 0 0 0,1 4 0 0 0,-2-3 0 0 0,2 1 0 0 0,3 2 0 0 0,-2 2 0 0 0,1 1 0 0 0,-1-3 0 0 0,0-1 0 0 0,2 2 0 0 0,3 0 0 0 0,2 2 0 0 0,-2-3 0 0 0,0-1 0 0 0,0 1 0 0 0,2 1 0 0 0,1 2 0 0 0,2 1 0 0 0,0 1 0 0 0,5-3 0 0 0,7-7 0 0 0,5 0 0 0 0,4-3 0 0 0,4-4 0 0 0,2-3 0 0 0,0-2 0 0 0,1-3 0 0 0,-4 5 0 0 0,-2 0 0 0 0,-5 0-16383 0 0</inkml:trace>
</inkml:ink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5AA35-6FB0-47DE-ABB1-D9158F1478DF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0FFBB-8718-47C5-82BF-550B5B921F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2173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0FFBB-8718-47C5-82BF-550B5B921FD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2719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microsoft.com/office/2007/relationships/hdphoto" Target="../media/hdphoto4.wdp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emf"/><Relationship Id="rId4" Type="http://schemas.openxmlformats.org/officeDocument/2006/relationships/customXml" Target="../ink/ink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14">
            <a:extLst>
              <a:ext uri="{FF2B5EF4-FFF2-40B4-BE49-F238E27FC236}">
                <a16:creationId xmlns:a16="http://schemas.microsoft.com/office/drawing/2014/main" id="{8B089790-F4B6-46A7-BB28-7B74A9A9E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16">
            <a:extLst>
              <a:ext uri="{FF2B5EF4-FFF2-40B4-BE49-F238E27FC236}">
                <a16:creationId xmlns:a16="http://schemas.microsoft.com/office/drawing/2014/main" id="{9A191B90-62D1-4718-B891-6A3FC82DD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pic>
        <p:nvPicPr>
          <p:cNvPr id="5" name="Imagem 4" descr="Uma imagem contendo edifício, piso&#10;&#10;Descrição gerada automaticamente">
            <a:extLst>
              <a:ext uri="{FF2B5EF4-FFF2-40B4-BE49-F238E27FC236}">
                <a16:creationId xmlns:a16="http://schemas.microsoft.com/office/drawing/2014/main" id="{1FDFAF6A-FB9D-41D8-AE03-C2964A1AEE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"/>
          <a:stretch/>
        </p:blipFill>
        <p:spPr>
          <a:xfrm rot="5400000">
            <a:off x="2686912" y="-2686914"/>
            <a:ext cx="6909027" cy="12282855"/>
          </a:xfrm>
          <a:prstGeom prst="rect">
            <a:avLst/>
          </a:prstGeom>
        </p:spPr>
      </p:pic>
      <p:grpSp>
        <p:nvGrpSpPr>
          <p:cNvPr id="37" name="Group 18">
            <a:extLst>
              <a:ext uri="{FF2B5EF4-FFF2-40B4-BE49-F238E27FC236}">
                <a16:creationId xmlns:a16="http://schemas.microsoft.com/office/drawing/2014/main" id="{63A1050F-42B7-42F4-9436-314DB03DE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1" y="-1504"/>
            <a:ext cx="4527885" cy="2330553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3D407BF-2834-499F-A121-4FF4919FC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C515C8-97E1-406F-BA1C-EB6AD75B0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8DBBF75-CCF9-41BE-9004-7834D096B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3DEBE2A-7C62-4E08-B6AC-3C744D2B2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24">
            <a:extLst>
              <a:ext uri="{FF2B5EF4-FFF2-40B4-BE49-F238E27FC236}">
                <a16:creationId xmlns:a16="http://schemas.microsoft.com/office/drawing/2014/main" id="{CB04806E-DE07-4370-8B2D-439E32B3A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6D2FDC8-0ECE-4F3D-BC43-B5B225668F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E79AFB9-7B8D-4C53-9DB3-E5AB8D887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2C94F38-99EB-4C61-AF5E-554B823A5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F14535-714F-4FC9-A597-27DDE229D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4">
            <a:extLst>
              <a:ext uri="{FF2B5EF4-FFF2-40B4-BE49-F238E27FC236}">
                <a16:creationId xmlns:a16="http://schemas.microsoft.com/office/drawing/2014/main" id="{088FD101-32CE-4536-B04E-9DED157C40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909" r="22574"/>
          <a:stretch/>
        </p:blipFill>
        <p:spPr>
          <a:xfrm>
            <a:off x="0" y="0"/>
            <a:ext cx="7767838" cy="6879164"/>
          </a:xfrm>
          <a:custGeom>
            <a:avLst/>
            <a:gdLst/>
            <a:ahLst/>
            <a:cxnLst/>
            <a:rect l="l" t="t" r="r" b="b"/>
            <a:pathLst>
              <a:path w="7743949" h="685800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6281397" y="1163923"/>
                </a:moveTo>
                <a:cubicBezTo>
                  <a:pt x="6281397" y="1163923"/>
                  <a:pt x="6281397" y="1163923"/>
                  <a:pt x="7148441" y="1163923"/>
                </a:cubicBezTo>
                <a:cubicBezTo>
                  <a:pt x="7202749" y="1163923"/>
                  <a:pt x="7255183" y="1193775"/>
                  <a:pt x="7281401" y="1242285"/>
                </a:cubicBezTo>
                <a:cubicBezTo>
                  <a:pt x="7281401" y="1242285"/>
                  <a:pt x="7281401" y="1242285"/>
                  <a:pt x="7715859" y="1990451"/>
                </a:cubicBezTo>
                <a:cubicBezTo>
                  <a:pt x="7743949" y="2037095"/>
                  <a:pt x="7743949" y="2096799"/>
                  <a:pt x="7715859" y="2143443"/>
                </a:cubicBezTo>
                <a:cubicBezTo>
                  <a:pt x="7715859" y="2143443"/>
                  <a:pt x="7715859" y="2143443"/>
                  <a:pt x="7281401" y="2891610"/>
                </a:cubicBezTo>
                <a:cubicBezTo>
                  <a:pt x="7255183" y="2940119"/>
                  <a:pt x="7202749" y="2969971"/>
                  <a:pt x="7148441" y="2969971"/>
                </a:cubicBezTo>
                <a:cubicBezTo>
                  <a:pt x="7148441" y="2969971"/>
                  <a:pt x="7148441" y="2969971"/>
                  <a:pt x="6281397" y="2969971"/>
                </a:cubicBezTo>
                <a:cubicBezTo>
                  <a:pt x="6225217" y="2969971"/>
                  <a:pt x="6174655" y="2940119"/>
                  <a:pt x="6146565" y="2891610"/>
                </a:cubicBezTo>
                <a:cubicBezTo>
                  <a:pt x="6146565" y="2891610"/>
                  <a:pt x="6146565" y="2891610"/>
                  <a:pt x="5713979" y="2143443"/>
                </a:cubicBezTo>
                <a:cubicBezTo>
                  <a:pt x="5685889" y="2096799"/>
                  <a:pt x="5685889" y="2037095"/>
                  <a:pt x="5713979" y="1990451"/>
                </a:cubicBezTo>
                <a:cubicBezTo>
                  <a:pt x="5713979" y="1990451"/>
                  <a:pt x="5713979" y="1990451"/>
                  <a:pt x="6146565" y="1242285"/>
                </a:cubicBezTo>
                <a:cubicBezTo>
                  <a:pt x="6174655" y="1193775"/>
                  <a:pt x="6225217" y="1163923"/>
                  <a:pt x="6281397" y="1163923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FE570B31-000E-42C3-B8EE-B5DDE58FD069}"/>
              </a:ext>
            </a:extLst>
          </p:cNvPr>
          <p:cNvSpPr txBox="1">
            <a:spLocks/>
          </p:cNvSpPr>
          <p:nvPr/>
        </p:nvSpPr>
        <p:spPr>
          <a:xfrm>
            <a:off x="7706627" y="3357479"/>
            <a:ext cx="4185915" cy="219551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1800" dirty="0">
                <a:solidFill>
                  <a:schemeClr val="bg1"/>
                </a:solidFill>
                <a:latin typeface="Abadi"/>
              </a:rPr>
              <a:t>Gabriela Foschini RA: 01202105</a:t>
            </a:r>
          </a:p>
          <a:p>
            <a:pPr>
              <a:spcAft>
                <a:spcPts val="600"/>
              </a:spcAft>
            </a:pPr>
            <a:r>
              <a:rPr lang="en-US" sz="1800" dirty="0">
                <a:solidFill>
                  <a:schemeClr val="bg1"/>
                </a:solidFill>
                <a:latin typeface="Abadi"/>
              </a:rPr>
              <a:t>Gabriel Monteiro  RA: 01202012</a:t>
            </a:r>
            <a:endParaRPr lang="en-US" sz="1800" dirty="0">
              <a:solidFill>
                <a:schemeClr val="bg1"/>
              </a:solidFill>
              <a:latin typeface="Abadi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sz="1800" dirty="0">
                <a:solidFill>
                  <a:schemeClr val="bg1"/>
                </a:solidFill>
                <a:latin typeface="Abadi"/>
              </a:rPr>
              <a:t>Gabriel </a:t>
            </a:r>
            <a:r>
              <a:rPr lang="en-US" sz="1800">
                <a:solidFill>
                  <a:schemeClr val="bg1"/>
                </a:solidFill>
                <a:latin typeface="Abadi"/>
              </a:rPr>
              <a:t>Lemos      RA: 01202011</a:t>
            </a:r>
            <a:endParaRPr lang="en-US" sz="1800" dirty="0">
              <a:solidFill>
                <a:schemeClr val="bg1"/>
              </a:solidFill>
              <a:latin typeface="Abadi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sz="1800" dirty="0">
                <a:solidFill>
                  <a:schemeClr val="bg1"/>
                </a:solidFill>
                <a:latin typeface="Abadi"/>
              </a:rPr>
              <a:t>Gabriel Eduardo   RA: 01202010</a:t>
            </a:r>
            <a:endParaRPr lang="en-US" sz="1800" dirty="0">
              <a:solidFill>
                <a:schemeClr val="bg1"/>
              </a:solidFill>
              <a:latin typeface="Abadi"/>
              <a:cs typeface="Calibri"/>
            </a:endParaRPr>
          </a:p>
          <a:p>
            <a:pPr>
              <a:spcAft>
                <a:spcPts val="600"/>
              </a:spcAft>
            </a:pPr>
            <a:r>
              <a:rPr lang="en-US" sz="1800" dirty="0">
                <a:solidFill>
                  <a:schemeClr val="bg1"/>
                </a:solidFill>
                <a:latin typeface="Abadi"/>
              </a:rPr>
              <a:t>Gabriel </a:t>
            </a:r>
            <a:r>
              <a:rPr lang="en-US" sz="1800" dirty="0" err="1">
                <a:solidFill>
                  <a:schemeClr val="bg1"/>
                </a:solidFill>
                <a:latin typeface="Abadi"/>
              </a:rPr>
              <a:t>Ortelan</a:t>
            </a:r>
            <a:r>
              <a:rPr lang="en-US" sz="1800" dirty="0">
                <a:solidFill>
                  <a:schemeClr val="bg1"/>
                </a:solidFill>
                <a:latin typeface="Abadi"/>
              </a:rPr>
              <a:t>     </a:t>
            </a:r>
            <a:r>
              <a:rPr lang="en-US" sz="1800" dirty="0">
                <a:solidFill>
                  <a:schemeClr val="bg1"/>
                </a:solidFill>
                <a:latin typeface="Abadi"/>
                <a:ea typeface="+mn-lt"/>
                <a:cs typeface="+mn-lt"/>
              </a:rPr>
              <a:t>RA:  01202082 </a:t>
            </a:r>
            <a:endParaRPr lang="en-US" sz="1800" dirty="0">
              <a:solidFill>
                <a:schemeClr val="bg1"/>
              </a:solidFill>
              <a:latin typeface="Abadi"/>
              <a:cs typeface="Calibri"/>
            </a:endParaRPr>
          </a:p>
          <a:p>
            <a:endParaRPr lang="pt-BR" sz="17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43D1DE1-E335-4A51-9B3A-ABAE619C999F}"/>
              </a:ext>
            </a:extLst>
          </p:cNvPr>
          <p:cNvSpPr txBox="1"/>
          <p:nvPr/>
        </p:nvSpPr>
        <p:spPr>
          <a:xfrm>
            <a:off x="8257592" y="839755"/>
            <a:ext cx="2687216" cy="7232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spcAft>
                <a:spcPts val="600"/>
              </a:spcAft>
            </a:pPr>
            <a:r>
              <a:rPr lang="pt-BR" dirty="0">
                <a:solidFill>
                  <a:schemeClr val="bg1"/>
                </a:solidFill>
                <a:latin typeface="Vivaldi"/>
              </a:rPr>
              <a:t>Projeto  Pesquisa inovação</a:t>
            </a:r>
          </a:p>
          <a:p>
            <a:pPr algn="ctr">
              <a:spcAft>
                <a:spcPts val="600"/>
              </a:spcAft>
            </a:pPr>
            <a:r>
              <a:rPr lang="pt-BR" dirty="0">
                <a:solidFill>
                  <a:schemeClr val="bg1"/>
                </a:solidFill>
                <a:latin typeface="Vivaldi"/>
              </a:rPr>
              <a:t>Bancada Resfriada</a:t>
            </a:r>
          </a:p>
        </p:txBody>
      </p:sp>
    </p:spTree>
    <p:extLst>
      <p:ext uri="{BB962C8B-B14F-4D97-AF65-F5344CB8AC3E}">
        <p14:creationId xmlns:p14="http://schemas.microsoft.com/office/powerpoint/2010/main" val="1796836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6" descr="A picture containing fruit, table, different, food&#10;&#10;Description automatically generated">
            <a:extLst>
              <a:ext uri="{FF2B5EF4-FFF2-40B4-BE49-F238E27FC236}">
                <a16:creationId xmlns:a16="http://schemas.microsoft.com/office/drawing/2014/main" id="{115E5311-FE4E-468F-A14F-33BB260D77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8625" r="95500">
                        <a14:foregroundMark x1="10625" y1="61333" x2="8625" y2="72889"/>
                        <a14:foregroundMark x1="90125" y1="50889" x2="91375" y2="76444"/>
                        <a14:foregroundMark x1="95500" y1="62667" x2="95500" y2="69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5616" y="1229083"/>
            <a:ext cx="3292524" cy="1852044"/>
          </a:xfrm>
          <a:prstGeom prst="rect">
            <a:avLst/>
          </a:prstGeom>
        </p:spPr>
      </p:pic>
      <p:pic>
        <p:nvPicPr>
          <p:cNvPr id="5" name="Picture 22" descr="A picture containing table, computer, oranges&#10;&#10;Description automatically generated">
            <a:extLst>
              <a:ext uri="{FF2B5EF4-FFF2-40B4-BE49-F238E27FC236}">
                <a16:creationId xmlns:a16="http://schemas.microsoft.com/office/drawing/2014/main" id="{F9B308F3-DA93-4A07-8893-7B5AFE16BB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9115" y="3777596"/>
            <a:ext cx="3279025" cy="1844451"/>
          </a:xfrm>
          <a:prstGeom prst="rect">
            <a:avLst/>
          </a:prstGeom>
        </p:spPr>
      </p:pic>
      <p:pic>
        <p:nvPicPr>
          <p:cNvPr id="7" name="Picture 24" descr="A box filled with different types of food&#10;&#10;Description automatically generated">
            <a:extLst>
              <a:ext uri="{FF2B5EF4-FFF2-40B4-BE49-F238E27FC236}">
                <a16:creationId xmlns:a16="http://schemas.microsoft.com/office/drawing/2014/main" id="{EA852DB5-3B05-41ED-8F8B-30710B147A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3333" l="10000" r="92250">
                        <a14:foregroundMark x1="90375" y1="33333" x2="92250" y2="45333"/>
                        <a14:foregroundMark x1="19750" y1="93333" x2="27125" y2="91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86676" y="1686514"/>
            <a:ext cx="6184580" cy="347882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D96173F-6810-40B1-986F-56EDA838B13D}"/>
              </a:ext>
            </a:extLst>
          </p:cNvPr>
          <p:cNvSpPr>
            <a:spLocks noGrp="1"/>
          </p:cNvSpPr>
          <p:nvPr/>
        </p:nvSpPr>
        <p:spPr>
          <a:xfrm>
            <a:off x="1825679" y="-308754"/>
            <a:ext cx="8357541" cy="2040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ln w="22225">
                  <a:solidFill>
                    <a:srgbClr val="FFFFFF"/>
                  </a:solidFill>
                </a:ln>
                <a:cs typeface="Calibri Light"/>
              </a:rPr>
              <a:t>BANCADA RESFRIADA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635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9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16" descr="A group of fruit and vegetable stand&#10;&#10;Description automatically generated">
            <a:extLst>
              <a:ext uri="{FF2B5EF4-FFF2-40B4-BE49-F238E27FC236}">
                <a16:creationId xmlns:a16="http://schemas.microsoft.com/office/drawing/2014/main" id="{DC553CF3-F1E4-46BF-A74A-621EEA59B9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6357"/>
          <a:stretch/>
        </p:blipFill>
        <p:spPr>
          <a:xfrm>
            <a:off x="20" y="9"/>
            <a:ext cx="12191979" cy="685799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AF692-299E-42AA-9953-3823D0907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911030"/>
            <a:ext cx="10498912" cy="264207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en-US" sz="2400">
                <a:latin typeface="Microsoft GothicNeo"/>
                <a:ea typeface="Microsoft GothicNeo"/>
                <a:cs typeface="Microsoft GothicNeo"/>
              </a:rPr>
              <a:t>Uma das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causas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do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desperdício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é 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variação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de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temperatura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a qual o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produto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é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submetido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,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desde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sua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colheita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seu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destino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.</a:t>
            </a:r>
          </a:p>
          <a:p>
            <a:pPr algn="ctr"/>
            <a:endParaRPr lang="en-US" sz="2400">
              <a:latin typeface="Microsoft GothicNeo"/>
              <a:ea typeface="Microsoft GothicNeo"/>
              <a:cs typeface="Microsoft GothicNeo"/>
            </a:endParaRPr>
          </a:p>
          <a:p>
            <a:pPr marL="0" indent="0" algn="ctr">
              <a:buNone/>
            </a:pPr>
            <a:r>
              <a:rPr lang="en-US" sz="2400">
                <a:latin typeface="Microsoft GothicNeo"/>
                <a:ea typeface="Microsoft GothicNeo"/>
                <a:cs typeface="Microsoft GothicNeo"/>
              </a:rPr>
              <a:t>Para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ajudar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na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sustentabilidade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é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preciso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reduzir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o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desperdício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. É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necessário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um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melhor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gerenciamento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dos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sistemas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alimentares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, tanto por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parte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do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agronegocio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quanto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por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parte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do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varejo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. 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9293D23-1A31-4AC4-BEF1-ECA8EDF8C2B0}"/>
              </a:ext>
            </a:extLst>
          </p:cNvPr>
          <p:cNvSpPr>
            <a:spLocks noGrp="1"/>
          </p:cNvSpPr>
          <p:nvPr/>
        </p:nvSpPr>
        <p:spPr>
          <a:xfrm>
            <a:off x="735979" y="-170065"/>
            <a:ext cx="10160321" cy="2040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DESPERDÍCIO</a:t>
            </a:r>
            <a:endParaRPr lang="en-US" sz="72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C29970-04D4-409B-9E57-BFB3CBD17B01}"/>
              </a:ext>
            </a:extLst>
          </p:cNvPr>
          <p:cNvSpPr txBox="1"/>
          <p:nvPr/>
        </p:nvSpPr>
        <p:spPr>
          <a:xfrm>
            <a:off x="840059" y="1927302"/>
            <a:ext cx="1049329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Os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supermercados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brasileiros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desperdiçaram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, no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ano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de 2017, o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equivalente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a R$ 3,9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bilhões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. Sendo que,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apenas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em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frutas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,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verduras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e legumes, o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desperdício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atingiu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R$ 1,8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bilhão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2605817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A close up of food&#10;&#10;Description automatically generated">
            <a:extLst>
              <a:ext uri="{FF2B5EF4-FFF2-40B4-BE49-F238E27FC236}">
                <a16:creationId xmlns:a16="http://schemas.microsoft.com/office/drawing/2014/main" id="{E2B5E6BF-FF42-4026-863F-98FFA08B8E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620" b="110"/>
          <a:stretch/>
        </p:blipFill>
        <p:spPr>
          <a:xfrm>
            <a:off x="-1838" y="1"/>
            <a:ext cx="12191980" cy="6857999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125ED-BE61-47A8-AACE-053895DFB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6952733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Reduzir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atividade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biológica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do vegetal,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retardando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o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processo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de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maturação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;</a:t>
            </a:r>
            <a:endParaRPr lang="en-US" sz="2400">
              <a:solidFill>
                <a:srgbClr val="FFFFFF"/>
              </a:solidFill>
              <a:cs typeface="Calibri" panose="020F0502020204030204"/>
            </a:endParaRPr>
          </a:p>
          <a:p>
            <a:endParaRPr lang="en-US" sz="240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Diminuir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atividade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dos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microrganismos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;</a:t>
            </a:r>
            <a:endParaRPr lang="en-US" sz="2400">
              <a:solidFill>
                <a:srgbClr val="FFFFFF"/>
              </a:solidFill>
              <a:cs typeface="Calibri" panose="020F0502020204030204"/>
            </a:endParaRPr>
          </a:p>
          <a:p>
            <a:endParaRPr lang="en-US" sz="240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Minimizar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a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perda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de </a:t>
            </a:r>
            <a:r>
              <a:rPr lang="en-US" sz="2400" err="1">
                <a:solidFill>
                  <a:srgbClr val="FFFFFF"/>
                </a:solidFill>
                <a:ea typeface="+mn-lt"/>
                <a:cs typeface="+mn-lt"/>
              </a:rPr>
              <a:t>água</a:t>
            </a:r>
            <a:r>
              <a:rPr lang="en-US" sz="2400">
                <a:solidFill>
                  <a:srgbClr val="FFFFFF"/>
                </a:solidFill>
                <a:ea typeface="+mn-lt"/>
                <a:cs typeface="+mn-lt"/>
              </a:rPr>
              <a:t> do vegetal.</a:t>
            </a:r>
            <a:endParaRPr lang="en-US" sz="2400">
              <a:solidFill>
                <a:srgbClr val="FFFFFF"/>
              </a:solidFill>
              <a:cs typeface="Calibri"/>
            </a:endParaRP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EA817CDB-6467-421E-AF00-3B431E3063E5}"/>
              </a:ext>
            </a:extLst>
          </p:cNvPr>
          <p:cNvSpPr>
            <a:spLocks noGrp="1"/>
          </p:cNvSpPr>
          <p:nvPr/>
        </p:nvSpPr>
        <p:spPr>
          <a:xfrm>
            <a:off x="-118947" y="1669886"/>
            <a:ext cx="4538249" cy="3323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err="1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Finalidades</a:t>
            </a:r>
            <a:r>
              <a:rPr lang="en-US" sz="54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 do </a:t>
            </a:r>
            <a:r>
              <a:rPr lang="en-US" sz="5400" err="1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resfriamento</a:t>
            </a:r>
            <a:endParaRPr lang="en-US" sz="5400" err="1">
              <a:ln w="22225">
                <a:solidFill>
                  <a:srgbClr val="FFFFFF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7892897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7">
            <a:extLst>
              <a:ext uri="{FF2B5EF4-FFF2-40B4-BE49-F238E27FC236}">
                <a16:creationId xmlns:a16="http://schemas.microsoft.com/office/drawing/2014/main" id="{28FF88A3-8EBC-4142-8CC2-EBE257ED6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m 11" descr="Frutas em cima de uma superfície de madeira&#10;&#10;Descrição gerada automaticamente">
            <a:extLst>
              <a:ext uri="{FF2B5EF4-FFF2-40B4-BE49-F238E27FC236}">
                <a16:creationId xmlns:a16="http://schemas.microsoft.com/office/drawing/2014/main" id="{5D45C98C-FD7F-483F-93FE-1D6A214C6B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18" b="4413"/>
          <a:stretch/>
        </p:blipFill>
        <p:spPr>
          <a:xfrm>
            <a:off x="20" y="11"/>
            <a:ext cx="12191980" cy="6857990"/>
          </a:xfrm>
          <a:prstGeom prst="rect">
            <a:avLst/>
          </a:prstGeom>
        </p:spPr>
      </p:pic>
      <p:pic>
        <p:nvPicPr>
          <p:cNvPr id="11" name="Picture 12">
            <a:extLst>
              <a:ext uri="{FF2B5EF4-FFF2-40B4-BE49-F238E27FC236}">
                <a16:creationId xmlns:a16="http://schemas.microsoft.com/office/drawing/2014/main" id="{3E9F77CE-6673-46D9-996F-8022B6E13D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6463" y1="20998" x2="45610" y2="51291"/>
                        <a14:foregroundMark x1="47561" y1="47676" x2="46951" y2="70224"/>
                        <a14:foregroundMark x1="45244" y1="54561" x2="41098" y2="69363"/>
                        <a14:foregroundMark x1="49756" y1="59725" x2="50610" y2="70740"/>
                        <a14:foregroundMark x1="43415" y1="61790" x2="38902" y2="80379"/>
                        <a14:foregroundMark x1="35610" y1="78657" x2="40610" y2="81239"/>
                        <a14:foregroundMark x1="37561" y1="83649" x2="48537" y2="85026"/>
                        <a14:foregroundMark x1="58902" y1="19449" x2="63415" y2="19966"/>
                        <a14:foregroundMark x1="58537" y1="27883" x2="60976" y2="29432"/>
                        <a14:foregroundMark x1="60000" y1="35800" x2="63049" y2="35800"/>
                        <a14:foregroundMark x1="59512" y1="43890" x2="61951" y2="44578"/>
                        <a14:foregroundMark x1="60366" y1="51635" x2="65000" y2="52324"/>
                        <a14:foregroundMark x1="51585" y1="64200" x2="43049" y2="86059"/>
                        <a14:foregroundMark x1="43049" y1="86059" x2="41951" y2="86059"/>
                        <a14:foregroundMark x1="45854" y1="88124" x2="53415" y2="80379"/>
                      </a14:backgroundRemoval>
                    </a14:imgEffect>
                  </a14:imgLayer>
                </a14:imgProps>
              </a:ext>
            </a:extLst>
          </a:blip>
          <a:srcRect l="5002" r="13377" b="18"/>
          <a:stretch/>
        </p:blipFill>
        <p:spPr>
          <a:xfrm>
            <a:off x="285684" y="1083242"/>
            <a:ext cx="1570813" cy="1363363"/>
          </a:xfrm>
          <a:custGeom>
            <a:avLst/>
            <a:gdLst/>
            <a:ahLst/>
            <a:cxnLst/>
            <a:rect l="l" t="t" r="r" b="b"/>
            <a:pathLst>
              <a:path w="1570813" h="1363363">
                <a:moveTo>
                  <a:pt x="452248" y="0"/>
                </a:moveTo>
                <a:cubicBezTo>
                  <a:pt x="1118566" y="0"/>
                  <a:pt x="1118566" y="0"/>
                  <a:pt x="1118566" y="0"/>
                </a:cubicBezTo>
                <a:cubicBezTo>
                  <a:pt x="1160301" y="0"/>
                  <a:pt x="1200597" y="22535"/>
                  <a:pt x="1220745" y="59154"/>
                </a:cubicBezTo>
                <a:cubicBezTo>
                  <a:pt x="1554623" y="623936"/>
                  <a:pt x="1554623" y="623936"/>
                  <a:pt x="1554623" y="623936"/>
                </a:cubicBezTo>
                <a:cubicBezTo>
                  <a:pt x="1576210" y="659147"/>
                  <a:pt x="1576210" y="704217"/>
                  <a:pt x="1554623" y="739427"/>
                </a:cubicBezTo>
                <a:cubicBezTo>
                  <a:pt x="1220745" y="1304209"/>
                  <a:pt x="1220745" y="1304209"/>
                  <a:pt x="1220745" y="1304209"/>
                </a:cubicBezTo>
                <a:cubicBezTo>
                  <a:pt x="1200597" y="1340828"/>
                  <a:pt x="1160301" y="1363363"/>
                  <a:pt x="1118566" y="1363363"/>
                </a:cubicBezTo>
                <a:cubicBezTo>
                  <a:pt x="452248" y="1363363"/>
                  <a:pt x="452248" y="1363363"/>
                  <a:pt x="452248" y="1363363"/>
                </a:cubicBezTo>
                <a:cubicBezTo>
                  <a:pt x="409074" y="1363363"/>
                  <a:pt x="370218" y="1340828"/>
                  <a:pt x="348631" y="1304209"/>
                </a:cubicBezTo>
                <a:cubicBezTo>
                  <a:pt x="16191" y="739427"/>
                  <a:pt x="16191" y="739427"/>
                  <a:pt x="16191" y="739427"/>
                </a:cubicBezTo>
                <a:cubicBezTo>
                  <a:pt x="-5396" y="704217"/>
                  <a:pt x="-5396" y="659147"/>
                  <a:pt x="16191" y="623936"/>
                </a:cubicBezTo>
                <a:cubicBezTo>
                  <a:pt x="348631" y="59154"/>
                  <a:pt x="348631" y="59154"/>
                  <a:pt x="348631" y="59154"/>
                </a:cubicBezTo>
                <a:cubicBezTo>
                  <a:pt x="370218" y="22535"/>
                  <a:pt x="409074" y="0"/>
                  <a:pt x="452248" y="0"/>
                </a:cubicBezTo>
                <a:close/>
              </a:path>
            </a:pathLst>
          </a:custGeom>
          <a:ln w="63500">
            <a:solidFill>
              <a:schemeClr val="tx1">
                <a:alpha val="80000"/>
              </a:schemeClr>
            </a:solidFill>
          </a:ln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33F1B17-8F8A-4680-8505-4186443637F3}"/>
              </a:ext>
            </a:extLst>
          </p:cNvPr>
          <p:cNvSpPr txBox="1">
            <a:spLocks/>
          </p:cNvSpPr>
          <p:nvPr/>
        </p:nvSpPr>
        <p:spPr>
          <a:xfrm>
            <a:off x="1467522" y="2405199"/>
            <a:ext cx="10432087" cy="151014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>
                <a:latin typeface="Microsoft GothicNeo"/>
                <a:ea typeface="Microsoft GothicNeo"/>
                <a:cs typeface="Microsoft GothicNeo"/>
              </a:rPr>
              <a:t>A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temperatura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é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responsável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por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aproximadamente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70% de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uma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boa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conservação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.</a:t>
            </a:r>
            <a:endParaRPr lang="en-US" sz="2400">
              <a:latin typeface="Microsoft GothicNeo"/>
              <a:ea typeface="Microsoft GothicNeo"/>
              <a:cs typeface="Microsoft GothicNeo"/>
            </a:endParaRPr>
          </a:p>
          <a:p>
            <a:pPr marL="0" indent="0" algn="ctr">
              <a:buNone/>
            </a:pPr>
            <a:endParaRPr lang="en-US" sz="2000">
              <a:latin typeface="Microsoft GothicNeo"/>
              <a:ea typeface="Microsoft GothicNeo"/>
              <a:cs typeface="Microsoft GothicNeo"/>
            </a:endParaRPr>
          </a:p>
          <a:p>
            <a:pPr marL="0" indent="0" algn="ctr">
              <a:buNone/>
            </a:pP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Existe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uma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temperatura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específica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para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cada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espécie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de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fruta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e/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ou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hortaliça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.</a:t>
            </a:r>
          </a:p>
          <a:p>
            <a:pPr marL="0"/>
            <a:endParaRPr lang="en-US" sz="2000">
              <a:latin typeface="Microsoft GothicNeo"/>
              <a:ea typeface="Microsoft GothicNeo"/>
              <a:cs typeface="Microsoft GothicNeo"/>
            </a:endParaRPr>
          </a:p>
          <a:p>
            <a:pPr marL="0"/>
            <a:endParaRPr lang="en-US" sz="2000">
              <a:latin typeface="Microsoft GothicNeo"/>
              <a:ea typeface="Microsoft GothicNeo"/>
              <a:cs typeface="Microsoft GothicNe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DB1936-1364-441A-ADA2-FC0F5AE651C4}"/>
              </a:ext>
            </a:extLst>
          </p:cNvPr>
          <p:cNvSpPr txBox="1"/>
          <p:nvPr/>
        </p:nvSpPr>
        <p:spPr>
          <a:xfrm>
            <a:off x="1899426" y="4111083"/>
            <a:ext cx="3886200" cy="23955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000">
              <a:latin typeface="Microsoft GothicNeo"/>
              <a:ea typeface="Microsoft GothicNeo"/>
              <a:cs typeface="Microsoft GothicNeo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Exemplos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: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2000">
              <a:latin typeface="Microsoft GothicNeo"/>
              <a:ea typeface="Microsoft GothicNeo"/>
              <a:cs typeface="Microsoft GothicNeo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latin typeface="Microsoft GothicNeo"/>
                <a:ea typeface="Microsoft GothicNeo"/>
                <a:cs typeface="Microsoft GothicNeo"/>
              </a:rPr>
              <a:t>0°C a 1°C - Pera,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pêssego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...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latin typeface="Microsoft GothicNeo"/>
                <a:ea typeface="Microsoft GothicNeo"/>
                <a:cs typeface="Microsoft GothicNeo"/>
              </a:rPr>
              <a:t>3°C e 8°C - 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Laranja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, abacaxi...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>
                <a:latin typeface="Microsoft GothicNeo"/>
                <a:ea typeface="Microsoft GothicNeo"/>
                <a:cs typeface="Microsoft GothicNeo"/>
              </a:rPr>
              <a:t>10°C e 14°C - Banana, </a:t>
            </a:r>
            <a:r>
              <a:rPr lang="en-US" sz="2000" err="1">
                <a:latin typeface="Microsoft GothicNeo"/>
                <a:ea typeface="Microsoft GothicNeo"/>
                <a:cs typeface="Microsoft GothicNeo"/>
              </a:rPr>
              <a:t>mamão</a:t>
            </a:r>
            <a:r>
              <a:rPr lang="en-US" sz="2000">
                <a:latin typeface="Microsoft GothicNeo"/>
                <a:ea typeface="Microsoft GothicNeo"/>
                <a:cs typeface="Microsoft GothicNeo"/>
              </a:rPr>
              <a:t>...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1E25D3-6BD2-4332-948A-40C8D09FBBA4}"/>
              </a:ext>
            </a:extLst>
          </p:cNvPr>
          <p:cNvSpPr>
            <a:spLocks noGrp="1"/>
          </p:cNvSpPr>
          <p:nvPr/>
        </p:nvSpPr>
        <p:spPr>
          <a:xfrm>
            <a:off x="1330711" y="517594"/>
            <a:ext cx="10160321" cy="2040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TEMPERATURA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90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pile of fruit&#10;&#10;Description automatically generated">
            <a:extLst>
              <a:ext uri="{FF2B5EF4-FFF2-40B4-BE49-F238E27FC236}">
                <a16:creationId xmlns:a16="http://schemas.microsoft.com/office/drawing/2014/main" id="{CCA68561-A422-47C2-B099-07956D2FB2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196" b="53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A0041-3D80-4782-8EB1-4E159F8C7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3575" y="1065862"/>
            <a:ext cx="7538171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As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frutas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e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hortaliças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são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alimentos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extremamente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sensíveis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a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variações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de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temperatura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,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esse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fato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é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explicado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devido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a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presença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de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etileno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nesses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vegetais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. </a:t>
            </a:r>
            <a:endParaRPr lang="en-US">
              <a:solidFill>
                <a:srgbClr val="FFFFFF"/>
              </a:solidFill>
              <a:latin typeface="Microsoft GothicNeo"/>
              <a:ea typeface="Microsoft JhengHei Light"/>
              <a:cs typeface="+mj-lt"/>
            </a:endParaRPr>
          </a:p>
          <a:p>
            <a:pPr marL="0" indent="0" algn="ctr">
              <a:buNone/>
            </a:pPr>
            <a:endParaRPr lang="en-US">
              <a:solidFill>
                <a:srgbClr val="FFFFFF"/>
              </a:solidFill>
              <a:latin typeface="Microsoft GothicNeo"/>
              <a:ea typeface="Microsoft JhengHei Light"/>
              <a:cs typeface="Leelawadee"/>
            </a:endParaRPr>
          </a:p>
          <a:p>
            <a:pPr marL="0" indent="0" algn="ctr">
              <a:buNone/>
            </a:pP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O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etileno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reage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mais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rapidamente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em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temperaturas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mais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altas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,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causando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maturação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mais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veloz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das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frutas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 e </a:t>
            </a:r>
            <a:r>
              <a:rPr lang="en-US" err="1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hortaliças</a:t>
            </a:r>
            <a:r>
              <a:rPr lang="en-US">
                <a:solidFill>
                  <a:srgbClr val="FFFFFF"/>
                </a:solidFill>
                <a:latin typeface="Microsoft GothicNeo"/>
                <a:ea typeface="Microsoft JhengHei Light"/>
                <a:cs typeface="Leelawadee"/>
              </a:rPr>
              <a:t>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9D61DB9-3E38-48D2-B93B-51C63C0C5150}"/>
              </a:ext>
            </a:extLst>
          </p:cNvPr>
          <p:cNvSpPr>
            <a:spLocks noGrp="1"/>
          </p:cNvSpPr>
          <p:nvPr/>
        </p:nvSpPr>
        <p:spPr>
          <a:xfrm>
            <a:off x="-118947" y="1669886"/>
            <a:ext cx="4538249" cy="3323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9600" err="1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Etileno</a:t>
            </a:r>
            <a:endParaRPr lang="en-US" sz="9600" err="1">
              <a:ln w="22225">
                <a:solidFill>
                  <a:srgbClr val="FFFFFF"/>
                </a:solidFill>
              </a:ln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4410388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9">
            <a:extLst>
              <a:ext uri="{FF2B5EF4-FFF2-40B4-BE49-F238E27FC236}">
                <a16:creationId xmlns:a16="http://schemas.microsoft.com/office/drawing/2014/main" id="{28FF88A3-8EBC-4142-8CC2-EBE257ED6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close up of food&#10;&#10;Description automatically generated">
            <a:extLst>
              <a:ext uri="{FF2B5EF4-FFF2-40B4-BE49-F238E27FC236}">
                <a16:creationId xmlns:a16="http://schemas.microsoft.com/office/drawing/2014/main" id="{47B6AAD8-ED6E-491E-9E10-67AB961638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707" b="7707"/>
          <a:stretch/>
        </p:blipFill>
        <p:spPr>
          <a:xfrm>
            <a:off x="3" y="10"/>
            <a:ext cx="12191997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D45F5-CBDD-4D52-A441-3EB34D078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2473" y="2553882"/>
            <a:ext cx="9484235" cy="23464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en-US" sz="3600">
                <a:cs typeface="Calibri"/>
              </a:rPr>
              <a:t>As frutas ao chegar próximo ao seu processo de maturação são fatiadas, colocadas em bandejas e ofertadas por preços menores.</a:t>
            </a:r>
            <a:endParaRPr lang="en-US" sz="3600"/>
          </a:p>
          <a:p>
            <a:pPr marL="0" indent="0" algn="ctr">
              <a:buNone/>
            </a:pPr>
            <a:endParaRPr lang="en-US" sz="3600">
              <a:cs typeface="Calibri"/>
            </a:endParaRPr>
          </a:p>
          <a:p>
            <a:pPr marL="0" indent="0" algn="ctr">
              <a:buNone/>
            </a:pPr>
            <a:r>
              <a:rPr lang="en-US" sz="3600" err="1">
                <a:cs typeface="Calibri"/>
              </a:rPr>
              <a:t>Congelamento</a:t>
            </a:r>
            <a:r>
              <a:rPr lang="en-US" sz="3600">
                <a:cs typeface="Calibri"/>
              </a:rPr>
              <a:t> das </a:t>
            </a:r>
            <a:r>
              <a:rPr lang="en-US" sz="3600" err="1">
                <a:cs typeface="Calibri"/>
              </a:rPr>
              <a:t>frutas</a:t>
            </a:r>
            <a:r>
              <a:rPr lang="en-US" sz="3600">
                <a:cs typeface="Calibri"/>
              </a:rPr>
              <a:t> para </a:t>
            </a:r>
            <a:r>
              <a:rPr lang="en-US" sz="3600" err="1">
                <a:cs typeface="Calibri"/>
              </a:rPr>
              <a:t>minimizar</a:t>
            </a:r>
            <a:r>
              <a:rPr lang="en-US" sz="3600">
                <a:cs typeface="Calibri"/>
              </a:rPr>
              <a:t> a </a:t>
            </a:r>
            <a:r>
              <a:rPr lang="en-US" sz="3600" err="1">
                <a:cs typeface="Calibri"/>
              </a:rPr>
              <a:t>perda</a:t>
            </a:r>
            <a:r>
              <a:rPr lang="en-US" sz="3600">
                <a:cs typeface="Calibri"/>
              </a:rPr>
              <a:t> de </a:t>
            </a:r>
            <a:r>
              <a:rPr lang="en-US" sz="3600" err="1">
                <a:cs typeface="Calibri"/>
              </a:rPr>
              <a:t>água</a:t>
            </a:r>
            <a:r>
              <a:rPr lang="en-US" sz="3600">
                <a:cs typeface="Calibri"/>
              </a:rPr>
              <a:t> e </a:t>
            </a:r>
            <a:r>
              <a:rPr lang="en-US" sz="3600" err="1">
                <a:cs typeface="Calibri"/>
              </a:rPr>
              <a:t>retardar</a:t>
            </a:r>
            <a:r>
              <a:rPr lang="en-US" sz="3600">
                <a:cs typeface="Calibri"/>
              </a:rPr>
              <a:t> o </a:t>
            </a:r>
            <a:r>
              <a:rPr lang="en-US" sz="3600" err="1">
                <a:cs typeface="Calibri"/>
              </a:rPr>
              <a:t>processo</a:t>
            </a:r>
            <a:r>
              <a:rPr lang="en-US" sz="3600">
                <a:cs typeface="Calibri"/>
              </a:rPr>
              <a:t> de </a:t>
            </a:r>
            <a:r>
              <a:rPr lang="en-US" sz="3600" err="1">
                <a:cs typeface="Calibri"/>
              </a:rPr>
              <a:t>maturação</a:t>
            </a:r>
            <a:r>
              <a:rPr lang="en-US" sz="3600">
                <a:cs typeface="Calibri"/>
              </a:rPr>
              <a:t> </a:t>
            </a:r>
          </a:p>
          <a:p>
            <a:pPr marL="0" indent="0" algn="ctr">
              <a:buNone/>
            </a:pPr>
            <a:endParaRPr lang="en-US" sz="3600">
              <a:cs typeface="Calibri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940D088-BE39-42B3-8D8A-172A6C254500}"/>
              </a:ext>
            </a:extLst>
          </p:cNvPr>
          <p:cNvSpPr>
            <a:spLocks noGrp="1"/>
          </p:cNvSpPr>
          <p:nvPr/>
        </p:nvSpPr>
        <p:spPr>
          <a:xfrm>
            <a:off x="1897565" y="582642"/>
            <a:ext cx="8357541" cy="2040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ALTERNATIVAS PARA O PROBLEMA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788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2">
            <a:extLst>
              <a:ext uri="{FF2B5EF4-FFF2-40B4-BE49-F238E27FC236}">
                <a16:creationId xmlns:a16="http://schemas.microsoft.com/office/drawing/2014/main" id="{28FF88A3-8EBC-4142-8CC2-EBE257ED6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variety of fruit on a table&#10;&#10;Description automatically generated">
            <a:extLst>
              <a:ext uri="{FF2B5EF4-FFF2-40B4-BE49-F238E27FC236}">
                <a16:creationId xmlns:a16="http://schemas.microsoft.com/office/drawing/2014/main" id="{230693D4-08C2-4AA1-AD61-A4DB232AA3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4088" b="19662"/>
          <a:stretch/>
        </p:blipFill>
        <p:spPr>
          <a:xfrm>
            <a:off x="3" y="10"/>
            <a:ext cx="12191997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C3B6F-41A0-4C01-980C-39BD02EAF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692" y="2879126"/>
            <a:ext cx="9484235" cy="305272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 algn="ctr">
              <a:buNone/>
            </a:pP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Embalação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vácuo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.</a:t>
            </a:r>
          </a:p>
          <a:p>
            <a:pPr marL="0" indent="0" algn="ctr">
              <a:buNone/>
            </a:pPr>
            <a:r>
              <a:rPr lang="en-US" sz="2400">
                <a:latin typeface="Microsoft GothicNeo"/>
                <a:ea typeface="Microsoft GothicNeo"/>
                <a:cs typeface="Microsoft GothicNeo"/>
              </a:rPr>
              <a:t>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conservação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do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alimento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é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alongada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devido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supressão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do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oxigênio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,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podendo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até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triplicar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durabilidade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.</a:t>
            </a:r>
          </a:p>
          <a:p>
            <a:pPr marL="0" indent="0" algn="ctr">
              <a:buNone/>
            </a:pPr>
            <a:endParaRPr lang="en-US" sz="2400">
              <a:latin typeface="Microsoft GothicNeo"/>
              <a:ea typeface="Microsoft GothicNeo"/>
              <a:cs typeface="Calibri" panose="020F0502020204030204"/>
            </a:endParaRPr>
          </a:p>
          <a:p>
            <a:pPr marL="0" indent="0" algn="ctr">
              <a:buNone/>
            </a:pPr>
            <a:endParaRPr lang="en-US" sz="2400">
              <a:latin typeface="Microsoft GothicNeo"/>
              <a:ea typeface="Microsoft GothicNeo"/>
              <a:cs typeface="Calibri" panose="020F0502020204030204"/>
            </a:endParaRPr>
          </a:p>
          <a:p>
            <a:pPr marL="0" indent="0" algn="ctr">
              <a:buNone/>
            </a:pP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Extração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e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transformação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de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lipídios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em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pó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para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aplicação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de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uma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camada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protetora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comestível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 para 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impedir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 a entrada de micro-</a:t>
            </a:r>
            <a:r>
              <a:rPr lang="en-US" sz="2400" err="1">
                <a:latin typeface="Microsoft GothicNeo"/>
                <a:ea typeface="Microsoft GothicNeo"/>
                <a:cs typeface="Microsoft GothicNeo"/>
              </a:rPr>
              <a:t>organismos</a:t>
            </a:r>
            <a:r>
              <a:rPr lang="en-US" sz="2400">
                <a:latin typeface="Microsoft GothicNeo"/>
                <a:ea typeface="Microsoft GothicNeo"/>
                <a:cs typeface="Microsoft GothicNeo"/>
              </a:rPr>
              <a:t>.</a:t>
            </a:r>
          </a:p>
          <a:p>
            <a:endParaRPr lang="en-US" sz="2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1ABB94-3201-421E-A9D0-F65C968E3DC9}"/>
              </a:ext>
            </a:extLst>
          </p:cNvPr>
          <p:cNvSpPr>
            <a:spLocks noGrp="1"/>
          </p:cNvSpPr>
          <p:nvPr/>
        </p:nvSpPr>
        <p:spPr>
          <a:xfrm>
            <a:off x="782443" y="526886"/>
            <a:ext cx="10160321" cy="2040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>
                <a:ln w="22225">
                  <a:solidFill>
                    <a:srgbClr val="FFFFFF"/>
                  </a:solidFill>
                </a:ln>
                <a:noFill/>
                <a:cs typeface="Calibri Light"/>
              </a:rPr>
              <a:t>ALTERNATIVAS TECNOLÓGICAS</a:t>
            </a:r>
            <a:endParaRPr lang="en-US" sz="5400">
              <a:ln w="22225">
                <a:solidFill>
                  <a:srgbClr val="FFFFFF"/>
                </a:solidFill>
              </a:ln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490676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8">
            <a:extLst>
              <a:ext uri="{FF2B5EF4-FFF2-40B4-BE49-F238E27FC236}">
                <a16:creationId xmlns:a16="http://schemas.microsoft.com/office/drawing/2014/main" id="{22C6C9C9-83BF-4A6C-A1BF-C1735C61B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524" y="1"/>
            <a:ext cx="7295477" cy="6853457"/>
          </a:xfrm>
          <a:custGeom>
            <a:avLst/>
            <a:gdLst>
              <a:gd name="connsiteX0" fmla="*/ 2113864 w 7295477"/>
              <a:gd name="connsiteY0" fmla="*/ 0 h 6853457"/>
              <a:gd name="connsiteX1" fmla="*/ 5731689 w 7295477"/>
              <a:gd name="connsiteY1" fmla="*/ 0 h 6853457"/>
              <a:gd name="connsiteX2" fmla="*/ 5792604 w 7295477"/>
              <a:gd name="connsiteY2" fmla="*/ 31199 h 6853457"/>
              <a:gd name="connsiteX3" fmla="*/ 7277638 w 7295477"/>
              <a:gd name="connsiteY3" fmla="*/ 1446415 h 6853457"/>
              <a:gd name="connsiteX4" fmla="*/ 7295477 w 7295477"/>
              <a:gd name="connsiteY4" fmla="*/ 1478103 h 6853457"/>
              <a:gd name="connsiteX5" fmla="*/ 7295477 w 7295477"/>
              <a:gd name="connsiteY5" fmla="*/ 5482224 h 6853457"/>
              <a:gd name="connsiteX6" fmla="*/ 7195301 w 7295477"/>
              <a:gd name="connsiteY6" fmla="*/ 5644337 h 6853457"/>
              <a:gd name="connsiteX7" fmla="*/ 5956878 w 7295477"/>
              <a:gd name="connsiteY7" fmla="*/ 6835380 h 6853457"/>
              <a:gd name="connsiteX8" fmla="*/ 5925438 w 7295477"/>
              <a:gd name="connsiteY8" fmla="*/ 6853457 h 6853457"/>
              <a:gd name="connsiteX9" fmla="*/ 1920114 w 7295477"/>
              <a:gd name="connsiteY9" fmla="*/ 6853457 h 6853457"/>
              <a:gd name="connsiteX10" fmla="*/ 1888674 w 7295477"/>
              <a:gd name="connsiteY10" fmla="*/ 6835380 h 6853457"/>
              <a:gd name="connsiteX11" fmla="*/ 0 w 7295477"/>
              <a:gd name="connsiteY11" fmla="*/ 3480517 h 6853457"/>
              <a:gd name="connsiteX12" fmla="*/ 2052949 w 7295477"/>
              <a:gd name="connsiteY12" fmla="*/ 31199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95477" h="6853457">
                <a:moveTo>
                  <a:pt x="2113864" y="0"/>
                </a:moveTo>
                <a:lnTo>
                  <a:pt x="5731689" y="0"/>
                </a:lnTo>
                <a:lnTo>
                  <a:pt x="5792604" y="31199"/>
                </a:lnTo>
                <a:cubicBezTo>
                  <a:pt x="6404018" y="363339"/>
                  <a:pt x="6917255" y="853303"/>
                  <a:pt x="7277638" y="1446415"/>
                </a:cubicBezTo>
                <a:lnTo>
                  <a:pt x="7295477" y="1478103"/>
                </a:lnTo>
                <a:lnTo>
                  <a:pt x="7295477" y="5482224"/>
                </a:lnTo>
                <a:lnTo>
                  <a:pt x="7195301" y="5644337"/>
                </a:lnTo>
                <a:cubicBezTo>
                  <a:pt x="6875688" y="6126745"/>
                  <a:pt x="6452261" y="6534378"/>
                  <a:pt x="5956878" y="6835380"/>
                </a:cubicBezTo>
                <a:lnTo>
                  <a:pt x="5925438" y="6853457"/>
                </a:lnTo>
                <a:lnTo>
                  <a:pt x="1920114" y="6853457"/>
                </a:lnTo>
                <a:lnTo>
                  <a:pt x="1888674" y="6835380"/>
                </a:lnTo>
                <a:cubicBezTo>
                  <a:pt x="756370" y="6147375"/>
                  <a:pt x="0" y="4902276"/>
                  <a:pt x="0" y="3480517"/>
                </a:cubicBezTo>
                <a:cubicBezTo>
                  <a:pt x="0" y="1991056"/>
                  <a:pt x="830121" y="695479"/>
                  <a:pt x="2052949" y="3119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1" name="Picture 21" descr="A picture containing indoor, table, computer, food&#10;&#10;Description automatically generated">
            <a:extLst>
              <a:ext uri="{FF2B5EF4-FFF2-40B4-BE49-F238E27FC236}">
                <a16:creationId xmlns:a16="http://schemas.microsoft.com/office/drawing/2014/main" id="{95258165-F361-49D0-93F1-2CD5514E4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392" y="-31090"/>
            <a:ext cx="12304143" cy="6920182"/>
          </a:xfrm>
          <a:prstGeom prst="rect">
            <a:avLst/>
          </a:prstGeom>
        </p:spPr>
      </p:pic>
      <p:pic>
        <p:nvPicPr>
          <p:cNvPr id="19" name="Picture 24" descr="A box filled with different types of food&#10;&#10;Description automatically generated">
            <a:extLst>
              <a:ext uri="{FF2B5EF4-FFF2-40B4-BE49-F238E27FC236}">
                <a16:creationId xmlns:a16="http://schemas.microsoft.com/office/drawing/2014/main" id="{90B213E5-CDC0-4162-A6D8-050240BB5A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3333" l="10000" r="92250">
                        <a14:foregroundMark x1="90375" y1="33333" x2="92250" y2="45333"/>
                        <a14:foregroundMark x1="19750" y1="93333" x2="27125" y2="91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520000">
            <a:off x="4645021" y="3566917"/>
            <a:ext cx="5221297" cy="294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445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62FE248-68B8-42DC-9A45-18834A5B5376}"/>
                  </a:ext>
                </a:extLst>
              </p14:cNvPr>
              <p14:cNvContentPartPr/>
              <p14:nvPr/>
            </p14:nvContentPartPr>
            <p14:xfrm>
              <a:off x="3921511" y="2945779"/>
              <a:ext cx="9525" cy="9525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62FE248-68B8-42DC-9A45-18834A5B53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45261" y="2469529"/>
                <a:ext cx="952500" cy="952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883B6B7-763C-4D1D-8D91-AFE08E7AD23B}"/>
                  </a:ext>
                </a:extLst>
              </p14:cNvPr>
              <p14:cNvContentPartPr/>
              <p14:nvPr/>
            </p14:nvContentPartPr>
            <p14:xfrm>
              <a:off x="3707398" y="2657301"/>
              <a:ext cx="3200400" cy="2009775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883B6B7-763C-4D1D-8D91-AFE08E7AD23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89384" y="2639289"/>
                <a:ext cx="3236068" cy="20454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4083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352</Words>
  <Application>Microsoft Office PowerPoint</Application>
  <PresentationFormat>Widescreen</PresentationFormat>
  <Paragraphs>44</Paragraphs>
  <Slides>10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7" baseType="lpstr">
      <vt:lpstr>Microsoft GothicNeo</vt:lpstr>
      <vt:lpstr>Abadi</vt:lpstr>
      <vt:lpstr>Arial</vt:lpstr>
      <vt:lpstr>Calibri</vt:lpstr>
      <vt:lpstr>Calibri Light</vt:lpstr>
      <vt:lpstr>Vivaldi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MONTEIRO ROCHA BRAZ DA SILVA</dc:creator>
  <cp:lastModifiedBy>GABRIEL MONTEIRO ROCHA BRAZ DA SILVA</cp:lastModifiedBy>
  <cp:revision>1</cp:revision>
  <dcterms:created xsi:type="dcterms:W3CDTF">2020-09-09T00:58:59Z</dcterms:created>
  <dcterms:modified xsi:type="dcterms:W3CDTF">2020-09-09T01:08:23Z</dcterms:modified>
</cp:coreProperties>
</file>

<file path=docProps/thumbnail.jpeg>
</file>